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309" r:id="rId3"/>
    <p:sldId id="310" r:id="rId4"/>
    <p:sldId id="311" r:id="rId5"/>
    <p:sldId id="312" r:id="rId6"/>
    <p:sldId id="313" r:id="rId7"/>
    <p:sldId id="281" r:id="rId8"/>
    <p:sldId id="316" r:id="rId9"/>
    <p:sldId id="317" r:id="rId10"/>
    <p:sldId id="318" r:id="rId11"/>
    <p:sldId id="319" r:id="rId12"/>
    <p:sldId id="267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C17"/>
    <a:srgbClr val="88B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0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33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1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0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1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64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0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66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32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7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1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5207A-93DC-490C-A503-EEECAE1195CF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A3B99-91B0-4DC0-BBB0-AF28303AD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0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6007" y="149629"/>
            <a:ext cx="5434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AI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활용 빅데이터 분석 및 응용 소프트웨어 개발자 과정 중간 프로젝트</a:t>
            </a:r>
            <a:endParaRPr lang="ko-KR" altLang="en-US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07326" y="2148864"/>
            <a:ext cx="5777349" cy="2560273"/>
            <a:chOff x="3238499" y="1136532"/>
            <a:chExt cx="5777349" cy="25602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499" y="1136532"/>
              <a:ext cx="5777349" cy="2476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25764" y="2988919"/>
              <a:ext cx="56028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반려동물제품 플랫폼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기획안</a:t>
              </a:r>
              <a:endParaRPr lang="ko-KR" altLang="en-US" sz="40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5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507316" y="1223606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획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2020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반려동물 관련 업체는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9285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개소로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대비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12.4%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증가했지만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아직 뚜렷한 강자가 없다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35591" y="6051866"/>
            <a:ext cx="4314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https://www.sedaily.com/News/NewsView/PhotoViewer?Nid=26229UA8PI&amp;Page=1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17" y="2168500"/>
            <a:ext cx="2364726" cy="38986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8639" y="519055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800" dirty="0"/>
              <a:t>출처 </a:t>
            </a:r>
            <a:r>
              <a:rPr lang="en-US" altLang="ko-KR" sz="800" dirty="0"/>
              <a:t>:</a:t>
            </a:r>
            <a:r>
              <a:rPr lang="ko-KR" altLang="en-US" sz="800" dirty="0"/>
              <a:t> ‘</a:t>
            </a:r>
            <a:r>
              <a:rPr lang="en-US" altLang="ko-KR" sz="800" dirty="0"/>
              <a:t>2020</a:t>
            </a:r>
            <a:r>
              <a:rPr lang="ko-KR" altLang="en-US" sz="800" dirty="0"/>
              <a:t>년 반려동물 보호</a:t>
            </a:r>
            <a:r>
              <a:rPr lang="en-US" altLang="ko-KR" sz="800" dirty="0"/>
              <a:t>·</a:t>
            </a:r>
            <a:r>
              <a:rPr lang="ko-KR" altLang="en-US" sz="800" dirty="0"/>
              <a:t>복지 실태조사 결과’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7110761" y="3062256"/>
            <a:ext cx="0" cy="21075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cdn-icons-png.flaticon.com/512/2981/29810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90" y="3062256"/>
            <a:ext cx="1415196" cy="141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3257683" y="4632239"/>
            <a:ext cx="3052126" cy="578498"/>
            <a:chOff x="2042602" y="4924489"/>
            <a:chExt cx="3052126" cy="57849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2042602" y="4924489"/>
              <a:ext cx="3052126" cy="57849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54048" y="5029072"/>
              <a:ext cx="2629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dirty="0" smtClean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 </a:t>
              </a:r>
              <a:r>
                <a:rPr lang="en-US" altLang="ko-KR" dirty="0" smtClean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7,155 =&gt; 1</a:t>
              </a:r>
              <a:r>
                <a:rPr lang="ko-KR" altLang="en-US" dirty="0" smtClean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 </a:t>
              </a:r>
              <a:r>
                <a:rPr lang="en-US" altLang="ko-KR" dirty="0" smtClean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9285</a:t>
              </a:r>
              <a:r>
                <a:rPr lang="ko-KR" altLang="en-US" dirty="0" smtClean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79003" y="1564656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프로젝트 개요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89089" y="31929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시장분석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79003" y="1929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문제인식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722" y="2330442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제안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6179" y="2731098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81330" y="3196513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시장분석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6179" y="369735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비지니스모델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69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507316" y="1082059"/>
            <a:ext cx="9206890" cy="5557524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획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9003" y="1564656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프로젝트 개요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9089" y="31929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시장분석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003" y="1929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문제인식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8722" y="2330442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제안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6179" y="2731098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1330" y="3731508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비지니스모델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345780" y="1091268"/>
            <a:ext cx="0" cy="3774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9861172" y="1091268"/>
            <a:ext cx="0" cy="3774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22708" y="1091268"/>
            <a:ext cx="0" cy="3774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184244" y="1091268"/>
            <a:ext cx="0" cy="3774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9" idx="2"/>
          </p:cNvCxnSpPr>
          <p:nvPr/>
        </p:nvCxnSpPr>
        <p:spPr>
          <a:xfrm flipH="1" flipV="1">
            <a:off x="7103476" y="4865541"/>
            <a:ext cx="7285" cy="1774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507316" y="4865541"/>
            <a:ext cx="9206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345780" y="2973800"/>
            <a:ext cx="18384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8022708" y="2973800"/>
            <a:ext cx="18384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2733674" y="1221394"/>
            <a:ext cx="1370743" cy="2462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733674" y="1221394"/>
            <a:ext cx="137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파트너</a:t>
            </a:r>
            <a:endParaRPr lang="ko-KR" altLang="en-US" sz="1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587745" y="1221394"/>
            <a:ext cx="1370743" cy="2462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587745" y="1221394"/>
            <a:ext cx="137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활동</a:t>
            </a:r>
            <a:endParaRPr lang="ko-KR" altLang="en-US" sz="1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426207" y="1221394"/>
            <a:ext cx="1370743" cy="2462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426207" y="1221394"/>
            <a:ext cx="137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제안</a:t>
            </a:r>
            <a:endParaRPr lang="ko-KR" altLang="en-US" sz="1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64669" y="1221394"/>
            <a:ext cx="1370743" cy="2462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264669" y="1221394"/>
            <a:ext cx="137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관계</a:t>
            </a:r>
            <a:endParaRPr lang="ko-KR" altLang="en-US" sz="1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0021205" y="1221394"/>
            <a:ext cx="1370743" cy="2462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0021205" y="1221394"/>
            <a:ext cx="137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세그먼트</a:t>
            </a:r>
            <a:endParaRPr lang="ko-KR" altLang="en-US" sz="1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7263509" y="4968978"/>
            <a:ext cx="1370743" cy="2462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7263509" y="4968978"/>
            <a:ext cx="137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수익원</a:t>
            </a:r>
            <a:endParaRPr lang="ko-KR" altLang="en-US" sz="1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667766" y="4968978"/>
            <a:ext cx="1370743" cy="2462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667766" y="4968978"/>
            <a:ext cx="137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비용구조</a:t>
            </a:r>
            <a:endParaRPr lang="ko-KR" altLang="en-US" sz="1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4587745" y="3113134"/>
            <a:ext cx="1370743" cy="2462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587745" y="3113134"/>
            <a:ext cx="137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자원</a:t>
            </a:r>
            <a:endParaRPr lang="ko-KR" altLang="en-US" sz="1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8264669" y="3113134"/>
            <a:ext cx="1370743" cy="2462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264669" y="3113134"/>
            <a:ext cx="137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채널</a:t>
            </a:r>
            <a:endParaRPr lang="ko-KR" altLang="en-US" sz="1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02" y="1606949"/>
            <a:ext cx="735548" cy="735548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344277" y="2358719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각종 인증을 통한 신뢰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44277" y="3344671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</a:t>
            </a:r>
            <a:r>
              <a:rPr lang="ko-KR" altLang="en-US" sz="1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동뭉</a:t>
            </a:r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용품 제공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344277" y="4358884"/>
            <a:ext cx="153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반려동물을 위한 </a:t>
            </a:r>
            <a:endParaRPr lang="en-US" altLang="ko-KR" sz="1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사회적 책임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02" y="2635709"/>
            <a:ext cx="735548" cy="7355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01" y="3628464"/>
            <a:ext cx="735549" cy="73554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82" y="3638848"/>
            <a:ext cx="1837115" cy="787335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8173967" y="4305565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PMM Web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33" y="1994545"/>
            <a:ext cx="709685" cy="709685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9939273" y="2656480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 회원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33" y="3471478"/>
            <a:ext cx="709685" cy="709685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9939273" y="4179885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브랜드 회원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50" y="1994545"/>
            <a:ext cx="604590" cy="60459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648556" y="2603933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협회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74" y="1639681"/>
            <a:ext cx="354864" cy="35486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4191662" y="2041330"/>
            <a:ext cx="1334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각종 인증 도움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54" y="3430455"/>
            <a:ext cx="760868" cy="760868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655073" y="4268996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유기동물 협회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60" y="1576627"/>
            <a:ext cx="476057" cy="47605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5053544" y="2033730"/>
            <a:ext cx="1334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입양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9" y="2369985"/>
            <a:ext cx="326454" cy="326454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4191662" y="2689200"/>
            <a:ext cx="1334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680" y="2318350"/>
            <a:ext cx="352616" cy="352616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053544" y="2696439"/>
            <a:ext cx="1334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27" y="5474316"/>
            <a:ext cx="820962" cy="820962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7181578" y="6211408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광고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08" y="5441245"/>
            <a:ext cx="770163" cy="770163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8556187" y="6208554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거래 수수료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936017" y="6208554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MD </a:t>
            </a:r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22" y="1876027"/>
            <a:ext cx="621526" cy="62152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28" y="1878285"/>
            <a:ext cx="617010" cy="61701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855427" y="2477007"/>
            <a:ext cx="1334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플렛폼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710389" y="2487280"/>
            <a:ext cx="1334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깨끗함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194" name="Picture 2" descr="https://cdn-icons-png.flaticon.com/512/6478/6478099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40" y="3731121"/>
            <a:ext cx="518839" cy="51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/>
          <p:cNvSpPr txBox="1"/>
          <p:nvPr/>
        </p:nvSpPr>
        <p:spPr>
          <a:xfrm>
            <a:off x="4994547" y="4243961"/>
            <a:ext cx="588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개발자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24" y="5504639"/>
            <a:ext cx="736790" cy="736790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2585835" y="6211408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인건비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03" y="5576705"/>
            <a:ext cx="592605" cy="59260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4091803" y="6211408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관리비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87" y="5533263"/>
            <a:ext cx="708166" cy="708166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5495048" y="6211408"/>
            <a:ext cx="15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유지 관리비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196" name="Picture 4" descr="https://cdn-icons-png.flaticon.com/512/2266/2266282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043" y="5512079"/>
            <a:ext cx="730551" cy="7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2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772373" y="2740125"/>
            <a:ext cx="3612697" cy="925787"/>
          </a:xfrm>
          <a:prstGeom prst="roundRect">
            <a:avLst>
              <a:gd name="adj" fmla="val 16358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918" y="2743200"/>
            <a:ext cx="3600698" cy="922712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Picture 14" descr="Html 5 - 무료 브랜드 및 로고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049" y="2102659"/>
            <a:ext cx="1427894" cy="14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download icon css 3 svg eps png psd ai vector color free #logo #css3 #svg  #eps #png #psd #ai #vector #color #css #art #vector… | Web design, Css, Web  design compan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277" y="2085505"/>
            <a:ext cx="1069564" cy="15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2" descr="비공식 자바스크립트 로고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92" y="2059943"/>
            <a:ext cx="1642188" cy="164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4" descr="Java 로고가있는 jsp 오픈 파일 형식 - 무료 상호 작용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298" y="2026484"/>
            <a:ext cx="1720977" cy="172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4" descr="Android] 카카오맵을 2개 이상 ADD했을 때 발생하는 오류 대처 방법! DaumMap does not support that  two or mo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729" y="4224956"/>
            <a:ext cx="2869822" cy="20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jQuery]form 초기화 — 첫 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55" y="4109544"/>
            <a:ext cx="1957245" cy="195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7566" y="5407643"/>
            <a:ext cx="21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테이블 관계도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5726" y="344352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작업 일정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726" y="4107422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시스템 구조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5726" y="1527882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82452" y="1976956"/>
            <a:ext cx="1722584" cy="251407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FRONT-END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52" y="229379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BACK-END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2452" y="265652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TOOL &amp; ETC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452" y="445305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2452" y="4815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54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6" name="Picture 2" descr="Spring Logo PNG Transparent &amp; SVG Vector - Freebie Suppl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94" y="2082939"/>
            <a:ext cx="1299127" cy="12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Java logo and symbol, meaning, history,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634" y="2146381"/>
            <a:ext cx="2387521" cy="14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Mybatis&gt; #과 $의 차이를 알아보자!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403" y="3899042"/>
            <a:ext cx="1580961" cy="158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jQuery]form 초기화 — 첫 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081" y="2114483"/>
            <a:ext cx="1263646" cy="12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JDBC 를 이용해서 DB 액세스 하기 | Devb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792" y="3988736"/>
            <a:ext cx="2455391" cy="130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6" descr="Apache Tomcat – Logos Downloa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343" y="5407406"/>
            <a:ext cx="2017129" cy="10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8" descr="파일:Oracle logo.svg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11" y="4721291"/>
            <a:ext cx="2942704" cy="3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4" descr="Json 파일 - 무료 상호 작용개 아이콘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83" y="2030193"/>
            <a:ext cx="1894018" cy="189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7566" y="5407643"/>
            <a:ext cx="21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테이블 관계도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5726" y="344352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작업 일정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5726" y="4107422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시스템 구조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5726" y="1527882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2452" y="2337722"/>
            <a:ext cx="1722584" cy="251407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BACK-END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452" y="19673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FRONT-END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452" y="265652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TOOL &amp; ETC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2452" y="445305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452" y="4815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6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TOOL &amp; ETC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20916" y="2132239"/>
            <a:ext cx="3976884" cy="4285186"/>
          </a:xfrm>
          <a:prstGeom prst="roundRect">
            <a:avLst>
              <a:gd name="adj" fmla="val 6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820916" y="1983259"/>
            <a:ext cx="1727239" cy="365760"/>
          </a:xfrm>
          <a:prstGeom prst="roundRect">
            <a:avLst>
              <a:gd name="adj" fmla="val 22727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TOOLS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111400" y="2132239"/>
            <a:ext cx="4290484" cy="4285186"/>
          </a:xfrm>
          <a:prstGeom prst="roundRect">
            <a:avLst>
              <a:gd name="adj" fmla="val 6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111400" y="1983969"/>
            <a:ext cx="1727239" cy="365760"/>
          </a:xfrm>
          <a:prstGeom prst="roundRect">
            <a:avLst>
              <a:gd name="adj" fmla="val 22727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7" name="Picture 12" descr="Oracle Database – Learnmyst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72" y="2453787"/>
            <a:ext cx="1163670" cy="11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파일:KakaoTalk logo.sv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306" y="2669231"/>
            <a:ext cx="1048769" cy="104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0" descr="Notion Logo transparent PNG - Stick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544" y="2709241"/>
            <a:ext cx="1038220" cy="10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2" descr="Download Microsoft Excel Logo in SVG Vector or PNG File Format - Logo.wi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5" t="6720" r="18298" b="6541"/>
          <a:stretch/>
        </p:blipFill>
        <p:spPr bwMode="auto">
          <a:xfrm>
            <a:off x="7612747" y="4068208"/>
            <a:ext cx="1050214" cy="100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11" y="5280219"/>
            <a:ext cx="3148727" cy="73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2" descr="Visual Studio Code Extension 모음 - gaussian3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16" y="3977016"/>
            <a:ext cx="2183171" cy="10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4" descr="Apache Maven logo transparent PNG - Stick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81" y="2495996"/>
            <a:ext cx="1173229" cy="11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6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007" y="5482945"/>
            <a:ext cx="1844961" cy="5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9164" y="4122568"/>
            <a:ext cx="1569899" cy="1126586"/>
          </a:xfrm>
          <a:prstGeom prst="rect">
            <a:avLst/>
          </a:prstGeom>
        </p:spPr>
      </p:pic>
      <p:pic>
        <p:nvPicPr>
          <p:cNvPr id="46" name="Picture 52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99" y="3806630"/>
            <a:ext cx="989257" cy="10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7566" y="5407643"/>
            <a:ext cx="21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테이블 관계도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5726" y="344352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작업 일정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5726" y="4107422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시스템 구조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95726" y="1527882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82452" y="2604168"/>
            <a:ext cx="1722584" cy="251407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TOOL &amp; ETC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2452" y="19673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FRONT-END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2452" y="22654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BACK-END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2452" y="445305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2452" y="4815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1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097204" y="2169188"/>
            <a:ext cx="8576368" cy="4119804"/>
          </a:xfrm>
          <a:prstGeom prst="roundRect">
            <a:avLst>
              <a:gd name="adj" fmla="val 24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681219" y="2690298"/>
            <a:ext cx="720000" cy="252000"/>
          </a:xfrm>
          <a:prstGeom prst="roundRect">
            <a:avLst>
              <a:gd name="adj" fmla="val 2272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DB</a:t>
            </a:r>
            <a:r>
              <a:rPr lang="ko-KR" altLang="en-US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구성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81218" y="2329676"/>
            <a:ext cx="720000" cy="252000"/>
          </a:xfrm>
          <a:prstGeom prst="roundRect">
            <a:avLst>
              <a:gd name="adj" fmla="val 2272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기획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586063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26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215946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27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45829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28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475712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29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05595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735478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365361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995244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625127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9255010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84893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514776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144661" y="2043225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681219" y="5214652"/>
            <a:ext cx="720000" cy="252000"/>
          </a:xfrm>
          <a:prstGeom prst="roundRect">
            <a:avLst>
              <a:gd name="adj" fmla="val 227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BACK-END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586063" y="2329749"/>
            <a:ext cx="472925" cy="251927"/>
          </a:xfrm>
          <a:prstGeom prst="roundRect">
            <a:avLst>
              <a:gd name="adj" fmla="val 1722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681218" y="3772164"/>
            <a:ext cx="720000" cy="252000"/>
          </a:xfrm>
          <a:prstGeom prst="roundRect">
            <a:avLst>
              <a:gd name="adj" fmla="val 2272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FRONT-END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81218" y="4132786"/>
            <a:ext cx="720000" cy="252000"/>
          </a:xfrm>
          <a:prstGeom prst="roundRect">
            <a:avLst>
              <a:gd name="adj" fmla="val 2272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메인 구성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215946" y="4132786"/>
            <a:ext cx="2362574" cy="251927"/>
          </a:xfrm>
          <a:prstGeom prst="roundRect">
            <a:avLst>
              <a:gd name="adj" fmla="val 1722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681218" y="4493408"/>
            <a:ext cx="720000" cy="252000"/>
          </a:xfrm>
          <a:prstGeom prst="roundRect">
            <a:avLst>
              <a:gd name="adj" fmla="val 2272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서브페이지 구성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1219" y="5575274"/>
            <a:ext cx="720000" cy="252000"/>
          </a:xfrm>
          <a:prstGeom prst="roundRect">
            <a:avLst>
              <a:gd name="adj" fmla="val 227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CRUD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681219" y="3050920"/>
            <a:ext cx="720000" cy="252000"/>
          </a:xfrm>
          <a:prstGeom prst="roundRect">
            <a:avLst>
              <a:gd name="adj" fmla="val 2272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실행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681219" y="5935899"/>
            <a:ext cx="720000" cy="252000"/>
          </a:xfrm>
          <a:prstGeom prst="roundRect">
            <a:avLst>
              <a:gd name="adj" fmla="val 227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MERGE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81218" y="4854030"/>
            <a:ext cx="720000" cy="252000"/>
          </a:xfrm>
          <a:prstGeom prst="roundRect">
            <a:avLst>
              <a:gd name="adj" fmla="val 2272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CSS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81219" y="3411542"/>
            <a:ext cx="720000" cy="252000"/>
          </a:xfrm>
          <a:prstGeom prst="roundRect">
            <a:avLst>
              <a:gd name="adj" fmla="val 2272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스토리보드</a:t>
            </a:r>
            <a:endParaRPr lang="ko-KR" altLang="en-US" sz="9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475712" y="4493481"/>
            <a:ext cx="4882106" cy="251927"/>
          </a:xfrm>
          <a:prstGeom prst="roundRect">
            <a:avLst>
              <a:gd name="adj" fmla="val 1722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288558" y="4854030"/>
            <a:ext cx="6699143" cy="251927"/>
          </a:xfrm>
          <a:prstGeom prst="roundRect">
            <a:avLst>
              <a:gd name="adj" fmla="val 1722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288557" y="5575347"/>
            <a:ext cx="6699143" cy="251927"/>
          </a:xfrm>
          <a:prstGeom prst="roundRect">
            <a:avLst>
              <a:gd name="adj" fmla="val 1722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215947" y="2690298"/>
            <a:ext cx="5511988" cy="251927"/>
          </a:xfrm>
          <a:prstGeom prst="roundRect">
            <a:avLst>
              <a:gd name="adj" fmla="val 1722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15947" y="3407779"/>
            <a:ext cx="2362574" cy="251927"/>
          </a:xfrm>
          <a:prstGeom prst="roundRect">
            <a:avLst>
              <a:gd name="adj" fmla="val 1722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0514776" y="3052801"/>
            <a:ext cx="1102810" cy="251927"/>
          </a:xfrm>
          <a:prstGeom prst="roundRect">
            <a:avLst>
              <a:gd name="adj" fmla="val 1722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514776" y="5935972"/>
            <a:ext cx="1102810" cy="251927"/>
          </a:xfrm>
          <a:prstGeom prst="roundRect">
            <a:avLst>
              <a:gd name="adj" fmla="val 1722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41979" y="1228672"/>
            <a:ext cx="4623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(9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26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10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공휴일 제외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7566" y="5407643"/>
            <a:ext cx="21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테이블 관계도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5726" y="344352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작업 일정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5726" y="4107422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시스템 구조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2452" y="19673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FRONT-END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82452" y="22654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BACK-END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2452" y="445305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82452" y="4815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95726" y="3433736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작업일정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2452" y="255523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TOOL &amp; ETC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5726" y="15570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개발환경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1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입장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 Flow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627609" y="1945021"/>
            <a:ext cx="8895697" cy="4599772"/>
          </a:xfrm>
          <a:prstGeom prst="roundRect">
            <a:avLst>
              <a:gd name="adj" fmla="val 24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rcRect b="47040"/>
          <a:stretch/>
        </p:blipFill>
        <p:spPr>
          <a:xfrm>
            <a:off x="2490592" y="1983195"/>
            <a:ext cx="9032714" cy="419908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7566" y="5407643"/>
            <a:ext cx="21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테이블 관계도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5726" y="344352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작업 일정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5726" y="4107422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시스템 구조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2452" y="19673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FRONT-END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2452" y="22654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BACK-END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452" y="445305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52" y="4815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5726" y="4070154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452" y="255523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TOOL &amp; ETC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5726" y="15570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개발환경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82452" y="4491028"/>
            <a:ext cx="1920668" cy="251407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FOW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9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입장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 Flow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627609" y="1945021"/>
            <a:ext cx="8895697" cy="4599772"/>
          </a:xfrm>
          <a:prstGeom prst="roundRect">
            <a:avLst>
              <a:gd name="adj" fmla="val 24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52829" r="14268"/>
          <a:stretch/>
        </p:blipFill>
        <p:spPr>
          <a:xfrm>
            <a:off x="2648443" y="2038517"/>
            <a:ext cx="8877700" cy="428763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7566" y="5407643"/>
            <a:ext cx="21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테이블 관계도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5726" y="344352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작업 일정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726" y="4107422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시스템 구조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2452" y="19673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FRONT-END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452" y="22654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BACK-END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52" y="445305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2452" y="4815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5726" y="4070154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2452" y="255523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TOOL &amp; ETC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5726" y="15570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개발환경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82452" y="4491028"/>
            <a:ext cx="1920668" cy="251407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FOW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49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 로그인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브랜드 로그인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627609" y="1945021"/>
            <a:ext cx="8895697" cy="4599772"/>
          </a:xfrm>
          <a:prstGeom prst="roundRect">
            <a:avLst>
              <a:gd name="adj" fmla="val 24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2965" r="69678" b="34164"/>
          <a:stretch/>
        </p:blipFill>
        <p:spPr>
          <a:xfrm>
            <a:off x="3791459" y="2030525"/>
            <a:ext cx="2640672" cy="455075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2819" t="1036" r="38499" b="34742"/>
          <a:stretch/>
        </p:blipFill>
        <p:spPr>
          <a:xfrm>
            <a:off x="7990483" y="1889362"/>
            <a:ext cx="2501626" cy="465543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7566" y="5407643"/>
            <a:ext cx="21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테이블 관계도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5726" y="344352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작업 일정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5726" y="4107422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시스템 구조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452" y="19673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FRONT-END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2452" y="22654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BACK-END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2452" y="445305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52" y="4815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5726" y="4070154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452" y="255523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TOOL &amp; ETC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5726" y="15570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개발환경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82452" y="4822388"/>
            <a:ext cx="1812603" cy="251407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FOW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4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4356" y="318905"/>
            <a:ext cx="86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INDEX</a:t>
            </a:r>
            <a:endParaRPr lang="ko-KR" altLang="en-US" sz="20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81737" y="1280159"/>
            <a:ext cx="2980970" cy="5275164"/>
            <a:chOff x="981737" y="1280159"/>
            <a:chExt cx="2980970" cy="527516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81737" y="1280159"/>
              <a:ext cx="2980970" cy="5275164"/>
            </a:xfrm>
            <a:prstGeom prst="roundRect">
              <a:avLst>
                <a:gd name="adj" fmla="val 62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397405" y="1338348"/>
              <a:ext cx="1427305" cy="365760"/>
            </a:xfrm>
            <a:prstGeom prst="roundRect">
              <a:avLst>
                <a:gd name="adj" fmla="val 28031"/>
              </a:avLst>
            </a:prstGeom>
            <a:solidFill>
              <a:srgbClr val="88B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 획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123462" y="1338348"/>
              <a:ext cx="1427305" cy="365760"/>
            </a:xfrm>
            <a:prstGeom prst="roundRect">
              <a:avLst>
                <a:gd name="adj" fmla="val 280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STEP.1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71912" y="2098390"/>
              <a:ext cx="175080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프로젝트 개요</a:t>
              </a: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시장 분석</a:t>
              </a: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비즈니스 모델</a:t>
              </a: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r>
                <a:rPr lang="ko-KR" altLang="en-US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 </a:t>
              </a:r>
              <a:endParaRPr lang="ko-KR" altLang="en-US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655963" y="1280159"/>
            <a:ext cx="2980970" cy="5275164"/>
            <a:chOff x="981737" y="1280159"/>
            <a:chExt cx="2980970" cy="527516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81737" y="1280159"/>
              <a:ext cx="2980970" cy="5275164"/>
            </a:xfrm>
            <a:prstGeom prst="roundRect">
              <a:avLst>
                <a:gd name="adj" fmla="val 62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397405" y="1338348"/>
              <a:ext cx="1427305" cy="365760"/>
            </a:xfrm>
            <a:prstGeom prst="roundRect">
              <a:avLst>
                <a:gd name="adj" fmla="val 28031"/>
              </a:avLst>
            </a:prstGeom>
            <a:solidFill>
              <a:srgbClr val="88B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설 계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123462" y="1338348"/>
              <a:ext cx="1427305" cy="365760"/>
            </a:xfrm>
            <a:prstGeom prst="roundRect">
              <a:avLst>
                <a:gd name="adj" fmla="val 280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STEP.2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71912" y="2098390"/>
              <a:ext cx="181492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개발환경</a:t>
              </a: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작업 일정</a:t>
              </a: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시스템 구조</a:t>
              </a: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테이블 관계도 </a:t>
              </a: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endPara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330189" y="1280159"/>
            <a:ext cx="2980970" cy="5275164"/>
            <a:chOff x="981737" y="1280159"/>
            <a:chExt cx="2980970" cy="527516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81737" y="1280159"/>
              <a:ext cx="2980970" cy="5275164"/>
            </a:xfrm>
            <a:prstGeom prst="roundRect">
              <a:avLst>
                <a:gd name="adj" fmla="val 62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397405" y="1338348"/>
              <a:ext cx="1427305" cy="365760"/>
            </a:xfrm>
            <a:prstGeom prst="roundRect">
              <a:avLst>
                <a:gd name="adj" fmla="val 28031"/>
              </a:avLst>
            </a:prstGeom>
            <a:solidFill>
              <a:srgbClr val="88B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 현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123462" y="1338348"/>
              <a:ext cx="1427305" cy="365760"/>
            </a:xfrm>
            <a:prstGeom prst="roundRect">
              <a:avLst>
                <a:gd name="adj" fmla="val 280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STEP.3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71912" y="2098390"/>
              <a:ext cx="1749005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FRONT-END</a:t>
              </a:r>
            </a:p>
            <a:p>
              <a:pPr marL="342900" indent="-342900">
                <a:buAutoNum type="arabicPeriod"/>
              </a:pP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DATA-BASE</a:t>
              </a:r>
            </a:p>
            <a:p>
              <a:pPr marL="342900" indent="-342900">
                <a:buAutoNum type="arabicPeriod"/>
              </a:pP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BACK-END</a:t>
              </a:r>
            </a:p>
            <a:p>
              <a:pPr marL="342900" indent="-342900">
                <a:buAutoNum type="arabicPeriod"/>
              </a:pPr>
              <a:endPara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시연</a:t>
              </a:r>
              <a:endParaRPr lang="ko-KR" altLang="en-US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1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로그인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627609" y="1945021"/>
            <a:ext cx="8895697" cy="4599772"/>
          </a:xfrm>
          <a:prstGeom prst="roundRect">
            <a:avLst>
              <a:gd name="adj" fmla="val 24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l="63312" t="50086" r="1296" b="1420"/>
          <a:stretch/>
        </p:blipFill>
        <p:spPr>
          <a:xfrm>
            <a:off x="7353187" y="2109798"/>
            <a:ext cx="3928541" cy="447380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64301" t="6460" r="1643" b="50353"/>
          <a:stretch/>
        </p:blipFill>
        <p:spPr>
          <a:xfrm>
            <a:off x="3041218" y="2121192"/>
            <a:ext cx="4121527" cy="4343911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7566" y="5407643"/>
            <a:ext cx="21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테이블 관계도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5726" y="344352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작업 일정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5726" y="4107422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시스템 구조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452" y="19673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FRONT-END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2452" y="22654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BACK-END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2452" y="445305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452" y="4815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5726" y="4070154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452" y="255523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TOOL &amp; ETC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5726" y="15570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개발환경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82452" y="4822388"/>
            <a:ext cx="1812603" cy="251407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FOW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9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566" y="5407643"/>
            <a:ext cx="21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테이블 관계도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726" y="344352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작업 일정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5726" y="4107422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시스템 구조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452" y="19673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FRONT-END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452" y="2265405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BACK-END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452" y="445305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 SERVICE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452" y="4815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 ADMIN FLOW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5726" y="5402906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관계도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2452" y="255523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TOOL &amp; ETC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5726" y="15570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개발환경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372765" y="1744688"/>
            <a:ext cx="9638626" cy="4888777"/>
            <a:chOff x="-2795447" y="-683185"/>
            <a:chExt cx="21957360" cy="1582929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77723" y="-467269"/>
              <a:ext cx="17347446" cy="779253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3686" y="-683185"/>
              <a:ext cx="11298227" cy="802116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6842" y="7132084"/>
              <a:ext cx="14441915" cy="793543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795447" y="7048728"/>
              <a:ext cx="17585604" cy="8097380"/>
            </a:xfrm>
            <a:prstGeom prst="rect">
              <a:avLst/>
            </a:prstGeom>
          </p:spPr>
        </p:pic>
      </p:grpSp>
      <p:sp>
        <p:nvSpPr>
          <p:cNvPr id="30" name="모서리가 둥근 직사각형 29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관계도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26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772373" y="2740125"/>
            <a:ext cx="3612697" cy="925787"/>
          </a:xfrm>
          <a:prstGeom prst="roundRect">
            <a:avLst>
              <a:gd name="adj" fmla="val 16358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 현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918" y="2743200"/>
            <a:ext cx="3600698" cy="922712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STEP.3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7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497158" y="2000293"/>
            <a:ext cx="7203795" cy="2139445"/>
          </a:xfrm>
          <a:prstGeom prst="roundRect">
            <a:avLst>
              <a:gd name="adj" fmla="val 9753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sz="7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7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6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 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STEP.0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5726" y="1931707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참조 자료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5726" y="2572837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5726" y="3162657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59" y="1181428"/>
            <a:ext cx="55911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 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STEP.0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5726" y="2572837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5726" y="3162657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5726" y="2543438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참조 자료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726" y="197389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4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 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STEP.0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5726" y="2572837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5726" y="3162657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5726" y="3142377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참조 자료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726" y="197389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70" y="1063841"/>
            <a:ext cx="2234189" cy="18201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70" y="2883954"/>
            <a:ext cx="2234189" cy="3408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359" y="1063841"/>
            <a:ext cx="2559042" cy="36802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401" y="1046513"/>
            <a:ext cx="2724819" cy="3697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1359" y="4744086"/>
            <a:ext cx="2587254" cy="16354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175" y="4744086"/>
            <a:ext cx="2701060" cy="19395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9235" y="1046513"/>
            <a:ext cx="2252765" cy="2957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5813" y="4004131"/>
            <a:ext cx="2228143" cy="1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 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STEP.0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5726" y="2572837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5726" y="3162657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5726" y="3142377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참조 자료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726" y="197389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참조 자료 </a:t>
            </a:r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77" y="1269028"/>
            <a:ext cx="2971863" cy="3927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040" y="1269028"/>
            <a:ext cx="2977900" cy="453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772373" y="2740125"/>
            <a:ext cx="3612697" cy="925787"/>
          </a:xfrm>
          <a:prstGeom prst="roundRect">
            <a:avLst>
              <a:gd name="adj" fmla="val 16358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획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918" y="2743200"/>
            <a:ext cx="3600698" cy="922712"/>
          </a:xfrm>
          <a:prstGeom prst="roundRect">
            <a:avLst>
              <a:gd name="adj" fmla="val 17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STEP.1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54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4230" y="1932995"/>
            <a:ext cx="1353369" cy="2956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획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반려동물을 위한 제품에 대한 불신이 증가하고 있다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370" y="2005377"/>
            <a:ext cx="6477759" cy="24107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371" y="3159425"/>
            <a:ext cx="8592668" cy="104110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904249" y="3935791"/>
            <a:ext cx="5435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출처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https</a:t>
            </a:r>
            <a:r>
              <a:rPr lang="ko-KR" altLang="en-US" sz="900" dirty="0"/>
              <a:t>://</a:t>
            </a:r>
            <a:r>
              <a:rPr lang="ko-KR" altLang="en-US" sz="900" dirty="0" smtClean="0"/>
              <a:t>www.chosun.com/culture</a:t>
            </a:r>
            <a:r>
              <a:rPr lang="en-US" altLang="ko-KR" sz="900" dirty="0" smtClean="0"/>
              <a:t>-</a:t>
            </a:r>
            <a:r>
              <a:rPr lang="ko-KR" altLang="en-US" sz="900" dirty="0" err="1" smtClean="0"/>
              <a:t>life</a:t>
            </a:r>
            <a:r>
              <a:rPr lang="ko-KR" altLang="en-US" sz="900" dirty="0" smtClean="0"/>
              <a:t>/</a:t>
            </a:r>
            <a:r>
              <a:rPr lang="ko-KR" altLang="en-US" sz="900" dirty="0" err="1" smtClean="0"/>
              <a:t>book</a:t>
            </a:r>
            <a:r>
              <a:rPr lang="ko-KR" altLang="en-US" sz="900" dirty="0" smtClean="0"/>
              <a:t>/2022/09/24/53BN7P32RZGXJKTMXP4WUIFYHA</a:t>
            </a:r>
            <a:r>
              <a:rPr lang="ko-KR" altLang="en-US" sz="900" dirty="0"/>
              <a:t>/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558324" y="2870895"/>
            <a:ext cx="5435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출처 </a:t>
            </a:r>
            <a:r>
              <a:rPr lang="en-US" altLang="ko-KR" sz="900" dirty="0" smtClean="0"/>
              <a:t>: http</a:t>
            </a:r>
            <a:r>
              <a:rPr lang="en-US" altLang="ko-KR" sz="900" dirty="0"/>
              <a:t>://www.ntoday.co.kr/news/articleView.html?idxno=78100</a:t>
            </a:r>
            <a:endParaRPr lang="ko-KR" altLang="en-US" sz="9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075" y="4176588"/>
            <a:ext cx="6547839" cy="162396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939289" y="502688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 smtClean="0"/>
              <a:t>출처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http</a:t>
            </a:r>
            <a:r>
              <a:rPr lang="ko-KR" altLang="en-US" sz="800" dirty="0"/>
              <a:t>://www.ntoday.co.kr/news/articleView.html?idxno=90298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370" y="5250166"/>
            <a:ext cx="6547839" cy="125751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009404" y="612401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 smtClean="0"/>
              <a:t>출처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http</a:t>
            </a:r>
            <a:r>
              <a:rPr lang="ko-KR" altLang="en-US" sz="800" dirty="0"/>
              <a:t>://www.ntoday.co.kr/news/articleView.html?idxno=78239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9003" y="1564656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프로젝트 개요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9089" y="31929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시장분석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978" y="1929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문제인식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003" y="233347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제안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9507" y="2731098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81330" y="1533915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프로젝트개요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6179" y="369735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비지니스모델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획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안전한 반려동물 제품을 쉽고 편리하게 제공한다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110761" y="3062256"/>
            <a:ext cx="0" cy="21075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782" y="3185865"/>
            <a:ext cx="1305153" cy="130515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45" y="3150560"/>
            <a:ext cx="1273943" cy="1273943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3299177" y="5011577"/>
            <a:ext cx="3052126" cy="578498"/>
            <a:chOff x="2042602" y="4924489"/>
            <a:chExt cx="3052126" cy="57849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042602" y="4924489"/>
              <a:ext cx="3052126" cy="57849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407129" y="5029072"/>
              <a:ext cx="2323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안전한 반려동물 </a:t>
              </a:r>
              <a:r>
                <a:rPr lang="ko-KR" altLang="en-US" dirty="0" smtClean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제품</a:t>
              </a:r>
              <a:endParaRPr lang="ko-KR" altLang="en-US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60" y="3062256"/>
            <a:ext cx="1362247" cy="1362247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886420" y="4960500"/>
            <a:ext cx="3052126" cy="578498"/>
            <a:chOff x="6855004" y="4873412"/>
            <a:chExt cx="3052126" cy="57849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6855004" y="4873412"/>
              <a:ext cx="3052126" cy="57849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88223" y="4977995"/>
              <a:ext cx="1585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쉽고</a:t>
              </a:r>
              <a:r>
                <a:rPr lang="en-US" altLang="ko-KR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편리하게</a:t>
              </a:r>
              <a:endParaRPr lang="ko-KR" altLang="en-US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194230" y="2330287"/>
            <a:ext cx="1353369" cy="2956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9003" y="1564656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프로젝트 개요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9089" y="31929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시장분석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9003" y="1929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문제인식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9003" y="233347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제안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9507" y="2731098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81330" y="1533915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프로젝트개요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6179" y="369735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비지니스모델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2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획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안전한 반려동물 제품을 쉽고 편리하게 제공한다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658450" y="2969640"/>
            <a:ext cx="4301177" cy="2014752"/>
            <a:chOff x="1660720" y="3116345"/>
            <a:chExt cx="4301177" cy="2014752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730" y="3116345"/>
              <a:ext cx="4209156" cy="180392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660720" y="4423211"/>
              <a:ext cx="43011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반려동물용품 플랫폼</a:t>
              </a:r>
              <a:endParaRPr lang="ko-KR" altLang="en-US" sz="40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964543" y="2664110"/>
            <a:ext cx="3134191" cy="2625812"/>
            <a:chOff x="8346985" y="2361941"/>
            <a:chExt cx="3134191" cy="2625812"/>
          </a:xfrm>
        </p:grpSpPr>
        <p:grpSp>
          <p:nvGrpSpPr>
            <p:cNvPr id="48" name="그룹 47"/>
            <p:cNvGrpSpPr/>
            <p:nvPr/>
          </p:nvGrpSpPr>
          <p:grpSpPr>
            <a:xfrm>
              <a:off x="8388017" y="2361941"/>
              <a:ext cx="3052126" cy="578498"/>
              <a:chOff x="6855004" y="4873412"/>
              <a:chExt cx="3052126" cy="578498"/>
            </a:xfrm>
          </p:grpSpPr>
          <p:sp>
            <p:nvSpPr>
              <p:cNvPr id="49" name="모서리가 둥근 직사각형 48"/>
              <p:cNvSpPr/>
              <p:nvPr/>
            </p:nvSpPr>
            <p:spPr>
              <a:xfrm>
                <a:off x="6855004" y="4873412"/>
                <a:ext cx="3052126" cy="578498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035189" y="4977995"/>
                <a:ext cx="2691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lt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믿을 수 있는 브랜드 선별</a:t>
                </a:r>
                <a:endParaRPr lang="ko-KR" altLang="en-US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8388017" y="3385598"/>
              <a:ext cx="3052126" cy="578498"/>
              <a:chOff x="6855004" y="4873412"/>
              <a:chExt cx="3052126" cy="578498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6855004" y="4873412"/>
                <a:ext cx="3052126" cy="578498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219538" y="4977995"/>
                <a:ext cx="232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lt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다양한 반려동물 제품</a:t>
                </a:r>
                <a:endParaRPr lang="ko-KR" altLang="en-US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8346985" y="4409255"/>
              <a:ext cx="3134191" cy="578498"/>
              <a:chOff x="6813985" y="4873412"/>
              <a:chExt cx="3134191" cy="578498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6855004" y="4873412"/>
                <a:ext cx="3052126" cy="578498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13985" y="4977995"/>
                <a:ext cx="3134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lt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유기동물 등 사회적 문제 해결</a:t>
                </a:r>
                <a:endParaRPr lang="ko-KR" altLang="en-US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29" name="모서리가 둥근 직사각형 28"/>
          <p:cNvSpPr/>
          <p:nvPr/>
        </p:nvSpPr>
        <p:spPr>
          <a:xfrm>
            <a:off x="194230" y="2330287"/>
            <a:ext cx="1353369" cy="2956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003" y="1564656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프로젝트 개요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9089" y="31929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시장분석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9003" y="1929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문제인식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9003" y="233347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제안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9507" y="2731098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1330" y="1533915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프로젝트개요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6179" y="369735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비지니스모델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0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획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PM / Developer 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2617439" y="3563635"/>
            <a:ext cx="1968137" cy="265544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PM /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고의석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956511" y="3563635"/>
            <a:ext cx="1968137" cy="265544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Developer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강승주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295583" y="3563635"/>
            <a:ext cx="1968137" cy="265544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Developer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고현서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9634655" y="3563635"/>
            <a:ext cx="1968137" cy="265544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Developer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곽은영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617439" y="5656511"/>
            <a:ext cx="1968137" cy="265544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Developer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김예주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4956511" y="5656511"/>
            <a:ext cx="1968137" cy="265544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Developer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민용기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7295583" y="5656511"/>
            <a:ext cx="1968137" cy="265544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Developer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정한솔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9634655" y="5656511"/>
            <a:ext cx="1968137" cy="265544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Developer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허영강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/>
          </p:cNvPicPr>
          <p:nvPr/>
        </p:nvPicPr>
        <p:blipFill rotWithShape="1">
          <a:blip r:embed="rId3"/>
          <a:srcRect l="11168" t="9322" r="6123" b="4232"/>
          <a:stretch/>
        </p:blipFill>
        <p:spPr>
          <a:xfrm>
            <a:off x="3003907" y="2330085"/>
            <a:ext cx="1195200" cy="1195200"/>
          </a:xfrm>
          <a:prstGeom prst="ellipse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194230" y="2726836"/>
            <a:ext cx="1353369" cy="2956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9003" y="1564656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프로젝트 개요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9089" y="31929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시장분석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9003" y="1929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문제인식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6179" y="2333473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제안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507" y="2731098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81330" y="1533915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프로젝트개요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6179" y="369735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비지니스모델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23" y="4433036"/>
            <a:ext cx="1231200" cy="1195200"/>
          </a:xfrm>
          <a:prstGeom prst="ellipse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79" y="4400943"/>
            <a:ext cx="1195200" cy="1195200"/>
          </a:xfrm>
          <a:prstGeom prst="ellipse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52" y="2308067"/>
            <a:ext cx="1195200" cy="1195200"/>
          </a:xfrm>
          <a:prstGeom prst="ellipse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051" y="4361207"/>
            <a:ext cx="1195200" cy="1195200"/>
          </a:xfrm>
          <a:prstGeom prst="ellipse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96" y="4397207"/>
            <a:ext cx="1159200" cy="1159200"/>
          </a:xfrm>
          <a:prstGeom prst="ellipse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23" y="2326067"/>
            <a:ext cx="1159200" cy="1159200"/>
          </a:xfrm>
          <a:prstGeom prst="ellipse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47" y="2322451"/>
            <a:ext cx="1159200" cy="1159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65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획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2026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국내 반려동물의 개체 수는 약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1520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마리로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동년 대비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128%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증가할 예정이며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반려동물 시장규모는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조원 대로 커질 전망입니다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195" y="2342897"/>
            <a:ext cx="3885739" cy="32682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856" y="2342897"/>
            <a:ext cx="3888950" cy="32682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87856" y="5613950"/>
            <a:ext cx="3888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출처 </a:t>
            </a:r>
            <a:r>
              <a:rPr lang="en-US" altLang="ko-KR" sz="800" dirty="0" smtClean="0"/>
              <a:t>: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https</a:t>
            </a:r>
            <a:r>
              <a:rPr lang="en-US" altLang="ko-KR" sz="800" dirty="0"/>
              <a:t>://biz.newdaily.co.kr/site/data/html/2022/01/19/2022011900073.html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7492984" y="5613950"/>
            <a:ext cx="3888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출처 </a:t>
            </a:r>
            <a:r>
              <a:rPr lang="en-US" altLang="ko-KR" sz="800" dirty="0" smtClean="0"/>
              <a:t>: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https://www.joongang.co.kr/article/25023786#home</a:t>
            </a:r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179003" y="1564656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프로젝트 개요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9089" y="31929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시장분석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003" y="1929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문제인식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8722" y="2330442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제안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6179" y="2731098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1330" y="3196513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시장분석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6179" y="369735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비지니스모델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75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507316" y="1269028"/>
            <a:ext cx="9206890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5"/>
            <a:ext cx="1837115" cy="78733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87856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획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3913" y="315882"/>
            <a:ext cx="1427305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STEP.1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07316" y="1068819"/>
            <a:ext cx="9206890" cy="727409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시장의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트랜드는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펫을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가족의 일원으로 인식하는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펫휴머니제이션이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자리잡고 있으며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반려동물 음식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의료 분야로 나뉘어 발전하고 있다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089" y="1269028"/>
            <a:ext cx="2155199" cy="5415977"/>
          </a:xfrm>
          <a:prstGeom prst="roundRect">
            <a:avLst>
              <a:gd name="adj" fmla="val 31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9089" y="1068820"/>
            <a:ext cx="2155199" cy="365760"/>
          </a:xfrm>
          <a:prstGeom prst="roundRect">
            <a:avLst>
              <a:gd name="adj" fmla="val 28031"/>
            </a:avLst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89089" y="881850"/>
            <a:ext cx="11525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7406" y="6469561"/>
            <a:ext cx="868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smtClean="0"/>
              <a:t>출처 </a:t>
            </a:r>
            <a:r>
              <a:rPr lang="en-US" altLang="ko-KR" sz="800" dirty="0" smtClean="0"/>
              <a:t>:</a:t>
            </a:r>
            <a:r>
              <a:rPr lang="ko-KR" altLang="en-US" sz="800" dirty="0" smtClean="0"/>
              <a:t> 한국 무역협회</a:t>
            </a:r>
            <a:r>
              <a:rPr lang="en-US" altLang="ko-KR" sz="800" dirty="0" smtClean="0"/>
              <a:t>_</a:t>
            </a:r>
            <a:r>
              <a:rPr lang="ko-KR" altLang="en-US" sz="800" dirty="0" smtClean="0"/>
              <a:t>성장하는 </a:t>
            </a:r>
            <a:r>
              <a:rPr lang="ko-KR" altLang="en-US" sz="800" dirty="0" err="1" smtClean="0"/>
              <a:t>펫케어</a:t>
            </a:r>
            <a:r>
              <a:rPr lang="ko-KR" altLang="en-US" sz="800" dirty="0" smtClean="0"/>
              <a:t> 산업 </a:t>
            </a:r>
            <a:r>
              <a:rPr lang="ko-KR" altLang="en-US" sz="800" dirty="0" err="1" smtClean="0"/>
              <a:t>최신트랜드와</a:t>
            </a:r>
            <a:r>
              <a:rPr lang="ko-KR" altLang="en-US" sz="800" dirty="0" smtClean="0"/>
              <a:t> 우리 기업의 글로벌 경쟁력 강화방안</a:t>
            </a:r>
            <a:r>
              <a:rPr lang="en-US" altLang="ko-KR" sz="800" dirty="0" smtClean="0"/>
              <a:t>_2022</a:t>
            </a:r>
            <a:r>
              <a:rPr lang="ko-KR" altLang="en-US" sz="800" dirty="0" smtClean="0"/>
              <a:t>년 </a:t>
            </a:r>
            <a:r>
              <a:rPr lang="ko-KR" altLang="en-US" sz="800" dirty="0" err="1" smtClean="0"/>
              <a:t>신산업구실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박가현</a:t>
            </a:r>
            <a:r>
              <a:rPr lang="ko-KR" altLang="en-US" sz="800" dirty="0" smtClean="0"/>
              <a:t> 수석연구원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179652" y="4582401"/>
            <a:ext cx="3052126" cy="578498"/>
            <a:chOff x="2042602" y="4924489"/>
            <a:chExt cx="3052126" cy="57849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042602" y="4924489"/>
              <a:ext cx="3052126" cy="57849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44802" y="5029072"/>
              <a:ext cx="2247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Pet Humanization</a:t>
              </a:r>
              <a:endParaRPr lang="ko-KR" altLang="en-US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84" y="3012627"/>
            <a:ext cx="1180795" cy="11807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51" y="3056170"/>
            <a:ext cx="1180795" cy="10937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86" y="3352095"/>
            <a:ext cx="501859" cy="5018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53" y="2072229"/>
            <a:ext cx="1085545" cy="1085545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153478" y="2319881"/>
            <a:ext cx="1925748" cy="4653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9503837" y="2404010"/>
            <a:ext cx="1225031" cy="247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Human Grade </a:t>
            </a:r>
            <a:r>
              <a:rPr lang="en-US" altLang="ko-KR" sz="14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Food</a:t>
            </a:r>
            <a:endParaRPr lang="ko-KR" altLang="en-US" sz="14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153478" y="3838312"/>
            <a:ext cx="1925748" cy="4653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9615256" y="392244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Pat-tech</a:t>
            </a:r>
            <a:endParaRPr lang="ko-KR" altLang="en-US" sz="14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15" y="3589583"/>
            <a:ext cx="1086621" cy="1086621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9153478" y="5464133"/>
            <a:ext cx="1925748" cy="4653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9531096" y="556729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Veterinary</a:t>
            </a:r>
            <a:endParaRPr lang="ko-KR" altLang="en-US" sz="14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16" y="5124450"/>
            <a:ext cx="1144724" cy="1144724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951050" y="3907563"/>
            <a:ext cx="425452" cy="484632"/>
          </a:xfrm>
          <a:prstGeom prst="rightArrow">
            <a:avLst/>
          </a:prstGeom>
          <a:solidFill>
            <a:srgbClr val="88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9003" y="1564656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프로젝트 개요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089" y="3192941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시장분석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9003" y="1929786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문제인식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8722" y="2330442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가치 제안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6179" y="2731098"/>
            <a:ext cx="214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81330" y="3196513"/>
            <a:ext cx="2155199" cy="365760"/>
          </a:xfrm>
          <a:prstGeom prst="roundRect">
            <a:avLst>
              <a:gd name="adj" fmla="val 28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시장분석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6179" y="3697358"/>
            <a:ext cx="21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en-US" altLang="ko-KR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비지니스모델</a:t>
            </a:r>
            <a:endParaRPr lang="ko-KR" altLang="en-US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54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994</Words>
  <Application>Microsoft Office PowerPoint</Application>
  <PresentationFormat>와이드스크린</PresentationFormat>
  <Paragraphs>364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넥슨 풋볼고딕 L</vt:lpstr>
      <vt:lpstr>배달의민족 도현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tjouen-jr</dc:creator>
  <cp:lastModifiedBy>tjouen-jr</cp:lastModifiedBy>
  <cp:revision>41</cp:revision>
  <dcterms:created xsi:type="dcterms:W3CDTF">2022-10-14T02:16:20Z</dcterms:created>
  <dcterms:modified xsi:type="dcterms:W3CDTF">2022-10-17T01:27:16Z</dcterms:modified>
</cp:coreProperties>
</file>